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6" r:id="rId3"/>
    <p:sldId id="265" r:id="rId4"/>
    <p:sldId id="267" r:id="rId5"/>
    <p:sldId id="258" r:id="rId6"/>
    <p:sldId id="263" r:id="rId7"/>
    <p:sldId id="256" r:id="rId8"/>
    <p:sldId id="259" r:id="rId9"/>
    <p:sldId id="260" r:id="rId10"/>
    <p:sldId id="261" r:id="rId11"/>
    <p:sldId id="262" r:id="rId12"/>
    <p:sldId id="264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41" autoAdjust="0"/>
  </p:normalViewPr>
  <p:slideViewPr>
    <p:cSldViewPr>
      <p:cViewPr varScale="1">
        <p:scale>
          <a:sx n="76" d="100"/>
          <a:sy n="76" d="100"/>
        </p:scale>
        <p:origin x="-164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EC5B3-C633-4730-A4EE-7493ED00B4FA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63C38-29E7-49FD-94B1-46A6C75AD6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97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3C38-29E7-49FD-94B1-46A6C75AD63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3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http://passionchateau.fr/les-coquelicots-de-la-tour-de-londres/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3C38-29E7-49FD-94B1-46A6C75AD6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833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EmbedEmail</a:t>
            </a:r>
            <a:endParaRPr lang="fr-F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Start at: </a:t>
            </a:r>
          </a:p>
          <a:p>
            <a:r>
              <a:rPr lang="fr-FR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</a:t>
            </a:r>
            <a:r>
              <a:rPr lang="fr-F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5 </a:t>
            </a:r>
            <a:r>
              <a:rPr lang="fr-FR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</a:t>
            </a:r>
            <a:r>
              <a:rPr lang="fr-F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2014</a:t>
            </a:r>
            <a:endParaRPr lang="fr-F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Combien de francophones y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a-t-il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dans le monde ? Où sont-ils et quel usage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font-ils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langue française ? Où en est l’apprentissage de la langue française en Europe, en Afrique, en Amérique, en Asie ? Dans quels pays le français est-il une langue d’enseignement ? Quel avenir pour la langue française en Afrique ? Qu’entend-on par « francophonie économique » ? Quelle place occupe le français sur Internet ?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3C38-29E7-49FD-94B1-46A6C75AD63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24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67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26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6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98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10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4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03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5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94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372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05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CCAE5-85D8-443E-AD27-B0179078B82B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718F3-D57F-4B4F-AF8A-3DAF1EB952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86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u1qOj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xdhhIC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uf3zT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GJmfe_L3y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Igy8APXFyI#t=6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vanouvelles.ca/lcn/lebuzz/archives/2014/11/20141110-080045.html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vanouvelles.ca/lcn/infos/lemonde/archives/2014/11/20141109-145044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EuJUB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924"/>
            <a:ext cx="9432489" cy="684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5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15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0" b="1" dirty="0">
                <a:latin typeface="Arial Black" panose="020B0A04020102020204" pitchFamily="34" charset="0"/>
              </a:rPr>
              <a:t>Il offre un tour du monde à qui s'appellera comme son </a:t>
            </a:r>
            <a:r>
              <a:rPr lang="fr-FR" sz="8000" b="1" dirty="0" smtClean="0">
                <a:latin typeface="Arial Black" panose="020B0A04020102020204" pitchFamily="34" charset="0"/>
              </a:rPr>
              <a:t>ex.</a:t>
            </a: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93429" y="3557630"/>
            <a:ext cx="5179371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54452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hlinkClick r:id="rId2"/>
              </a:rPr>
              <a:t>http://bit.ly/1u1qOjx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706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5273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fr-FR" sz="8000" dirty="0">
                <a:latin typeface="Arial Black" panose="020B0A04020102020204" pitchFamily="34" charset="0"/>
              </a:rPr>
              <a:t>Avalé vivant par un anaconda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865" y="1049763"/>
            <a:ext cx="3744415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95536" y="5733256"/>
            <a:ext cx="21332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hlinkClick r:id="rId2"/>
              </a:rPr>
              <a:t>http://bit.ly/1xdhhIC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36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7167" y="404664"/>
            <a:ext cx="914273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0" b="1" dirty="0">
                <a:latin typeface="Arial Black" panose="020B0A04020102020204" pitchFamily="34" charset="0"/>
              </a:rPr>
              <a:t>VIDEO. Il dépasse les 300 km/h sur un vélo</a:t>
            </a:r>
          </a:p>
        </p:txBody>
      </p:sp>
      <p:sp>
        <p:nvSpPr>
          <p:cNvPr id="3" name="Rectangle 2"/>
          <p:cNvSpPr/>
          <p:nvPr/>
        </p:nvSpPr>
        <p:spPr>
          <a:xfrm>
            <a:off x="-180528" y="4053270"/>
            <a:ext cx="3744415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510940" y="6516052"/>
            <a:ext cx="2122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hlinkClick r:id="rId2"/>
              </a:rPr>
              <a:t>http://bit.ly/1uf3zT4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53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rose et le réséda</a:t>
            </a:r>
          </a:p>
          <a:p>
            <a:endParaRPr lang="fr-FR" dirty="0" smtClean="0"/>
          </a:p>
          <a:p>
            <a:r>
              <a:rPr lang="fr-FR" dirty="0" smtClean="0"/>
              <a:t>Juliette Greco</a:t>
            </a:r>
            <a:endParaRPr lang="fr-FR" dirty="0"/>
          </a:p>
          <a:p>
            <a:r>
              <a:rPr lang="fr-FR" dirty="0" smtClean="0">
                <a:hlinkClick r:id="rId2"/>
              </a:rPr>
              <a:t>https://www.youtube.com/watch?v=WGJmfe_L3yg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411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-572"/>
            <a:ext cx="5400600" cy="695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10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31"/>
            <a:ext cx="9143999" cy="690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92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5949280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https://www.youtube.com/watch?v=lIgy8APXFyI#t=67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60648"/>
            <a:ext cx="9252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smtClean="0">
                <a:latin typeface="Arial Black" panose="020B0A04020102020204" pitchFamily="34" charset="0"/>
              </a:rPr>
              <a:t>La francophonie</a:t>
            </a: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9989"/>
            <a:ext cx="91440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Regarde le clip vidéo</a:t>
            </a:r>
          </a:p>
          <a:p>
            <a:r>
              <a:rPr lang="fr-FR" sz="3600" dirty="0" smtClean="0">
                <a:solidFill>
                  <a:schemeClr val="bg1"/>
                </a:solidFill>
              </a:rPr>
              <a:t>Crée 5 questions pour le reste du groupe (attention il faut que tu connaisse la réponse!!)</a:t>
            </a:r>
          </a:p>
        </p:txBody>
      </p:sp>
    </p:spTree>
    <p:extLst>
      <p:ext uri="{BB962C8B-B14F-4D97-AF65-F5344CB8AC3E}">
        <p14:creationId xmlns:p14="http://schemas.microsoft.com/office/powerpoint/2010/main" val="22746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99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25 ans de la chute du Mur</a:t>
            </a:r>
          </a:p>
          <a:p>
            <a:r>
              <a:rPr lang="fr-FR" dirty="0"/>
              <a:t>L'Allemagne célèbre dans la joie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700808"/>
            <a:ext cx="6606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Le monde a les yeux rivés sur Berlin qui célèbre dimanche les 25 ans de la chute du Mur </a:t>
            </a:r>
            <a:r>
              <a:rPr lang="fr-FR" dirty="0"/>
              <a:t>avec une</a:t>
            </a:r>
            <a:r>
              <a:rPr lang="fr-FR" b="1" dirty="0"/>
              <a:t> fête populaire</a:t>
            </a:r>
            <a:r>
              <a:rPr lang="fr-FR" dirty="0"/>
              <a:t> et un hommage à ceux qui, le 9 novembre 1989, ont fait tomber </a:t>
            </a:r>
            <a:r>
              <a:rPr lang="fr-FR" dirty="0" err="1"/>
              <a:t>la</a:t>
            </a:r>
            <a:r>
              <a:rPr lang="fr-FR" b="1" dirty="0" err="1"/>
              <a:t>dictature</a:t>
            </a:r>
            <a:r>
              <a:rPr lang="fr-FR" b="1" dirty="0"/>
              <a:t> est-allemande</a:t>
            </a:r>
            <a:r>
              <a:rPr lang="fr-FR" dirty="0"/>
              <a:t> avec des </a:t>
            </a:r>
            <a:r>
              <a:rPr lang="fr-FR" b="1" dirty="0"/>
              <a:t>bougies</a:t>
            </a:r>
            <a:r>
              <a:rPr lang="fr-FR" dirty="0"/>
              <a:t>.</a:t>
            </a:r>
          </a:p>
          <a:p>
            <a:r>
              <a:rPr lang="fr-FR" b="1" dirty="0"/>
              <a:t>Plus d'un million de visiteurs allemands et étrangers</a:t>
            </a:r>
            <a:r>
              <a:rPr lang="fr-FR" dirty="0"/>
              <a:t> doivent commémorer cet événement qui a sonné la</a:t>
            </a:r>
            <a:r>
              <a:rPr lang="fr-FR" b="1" dirty="0"/>
              <a:t> fin de la Guerre </a:t>
            </a:r>
            <a:r>
              <a:rPr lang="fr-FR" b="1" dirty="0" err="1"/>
              <a:t>froide</a:t>
            </a:r>
            <a:r>
              <a:rPr lang="fr-FR" dirty="0" err="1"/>
              <a:t>et</a:t>
            </a:r>
            <a:r>
              <a:rPr lang="fr-FR" dirty="0"/>
              <a:t> annoncé la </a:t>
            </a:r>
            <a:r>
              <a:rPr lang="fr-FR" b="1" dirty="0"/>
              <a:t>Réunification </a:t>
            </a:r>
            <a:r>
              <a:rPr lang="fr-FR" dirty="0"/>
              <a:t>de l'Allemagne et de l'Europe, selon l'organisme de tourisme </a:t>
            </a:r>
            <a:r>
              <a:rPr lang="fr-FR" dirty="0" err="1"/>
              <a:t>Visit</a:t>
            </a:r>
            <a:r>
              <a:rPr lang="fr-FR" dirty="0"/>
              <a:t> Berlin.</a:t>
            </a:r>
          </a:p>
          <a:p>
            <a:r>
              <a:rPr lang="fr-FR" dirty="0"/>
              <a:t>Le bonheur infini des Allemands de se retrouver ce soir-là, après 28 ans de séparation douloureuse marquée souvent par des drames familiaux, figure parmi les images les plus fortes du XXe siècle.</a:t>
            </a:r>
          </a:p>
          <a:p>
            <a:r>
              <a:rPr lang="fr-FR" dirty="0"/>
              <a:t>Quelque 7 000 ballons lumineux, symbolisant les bougies des Allemands de l'Est réclamant plus de liberté à un régime stalinien vieillissant, seront lâchés dans les airs à partir de 19h20 locale</a:t>
            </a:r>
          </a:p>
        </p:txBody>
      </p:sp>
    </p:spTree>
    <p:extLst>
      <p:ext uri="{BB962C8B-B14F-4D97-AF65-F5344CB8AC3E}">
        <p14:creationId xmlns:p14="http://schemas.microsoft.com/office/powerpoint/2010/main" val="7798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smtClean="0">
                <a:latin typeface="Arial Black" panose="020B0A04020102020204" pitchFamily="34" charset="0"/>
              </a:rPr>
              <a:t>Les actualités insolites…</a:t>
            </a:r>
            <a:endParaRPr lang="fr-FR" sz="307000" dirty="0" smtClean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chemeClr val="bg1"/>
                </a:solidFill>
              </a:rPr>
              <a:t>Utilise ton tableau blanc et écrit une suggestion pour remplacer la boite noire.</a:t>
            </a:r>
            <a:endParaRPr lang="fr-FR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5616624"/>
          </a:xfrm>
        </p:spPr>
        <p:txBody>
          <a:bodyPr>
            <a:noAutofit/>
          </a:bodyPr>
          <a:lstStyle/>
          <a:p>
            <a:r>
              <a:rPr lang="fr-FR" sz="8000" dirty="0">
                <a:latin typeface="Arial Black" panose="020B0A04020102020204" pitchFamily="34" charset="0"/>
              </a:rPr>
              <a:t>Elle perd 55 livres en jouant du </a:t>
            </a:r>
            <a:r>
              <a:rPr lang="fr-FR" sz="8000" dirty="0" smtClean="0">
                <a:latin typeface="Arial Black" panose="020B0A04020102020204" pitchFamily="34" charset="0"/>
              </a:rPr>
              <a:t>ukulélé.</a:t>
            </a:r>
            <a:r>
              <a:rPr lang="fr-FR" sz="8000" dirty="0">
                <a:latin typeface="Arial Black" panose="020B0A04020102020204" pitchFamily="34" charset="0"/>
              </a:rPr>
              <a:t/>
            </a:r>
            <a:br>
              <a:rPr lang="fr-FR" sz="8000" dirty="0">
                <a:latin typeface="Arial Black" panose="020B0A04020102020204" pitchFamily="34" charset="0"/>
              </a:rPr>
            </a:b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22455" y="3429000"/>
            <a:ext cx="4608512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8002" y="6547987"/>
            <a:ext cx="9289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2"/>
              </a:rPr>
              <a:t>http://tvanouvelles.ca/lcn/lebuzz/archives/2014/11/20141110-080045.html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382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65" y="980728"/>
            <a:ext cx="888011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8000" dirty="0" smtClean="0">
                <a:latin typeface="Arial Black" panose="020B0A04020102020204" pitchFamily="34" charset="0"/>
              </a:rPr>
              <a:t>Un enfant fait exploser un hôtel!</a:t>
            </a: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4796" y="2189478"/>
            <a:ext cx="5179371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3528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hlinkClick r:id="rId2"/>
              </a:rPr>
              <a:t>http://tvanouvelles.ca/lcn/infos/lemonde/archives/2014/11/20141109-145044.html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50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04664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200" b="1" dirty="0" smtClean="0">
                <a:latin typeface="Arial Black" panose="020B0A04020102020204" pitchFamily="34" charset="0"/>
              </a:rPr>
              <a:t>En Inde, le </a:t>
            </a:r>
            <a:r>
              <a:rPr lang="fr-FR" sz="7200" b="1" dirty="0">
                <a:latin typeface="Arial Black" panose="020B0A04020102020204" pitchFamily="34" charset="0"/>
              </a:rPr>
              <a:t>Premier ministre nomme un ministre du </a:t>
            </a:r>
            <a:r>
              <a:rPr lang="fr-FR" sz="7200" b="1" dirty="0" smtClean="0">
                <a:latin typeface="Arial Black" panose="020B0A04020102020204" pitchFamily="34" charset="0"/>
              </a:rPr>
              <a:t>yoga </a:t>
            </a:r>
            <a:endParaRPr lang="fr-FR" sz="7200" b="1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68144" y="3557630"/>
            <a:ext cx="5179371" cy="13681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51520" y="5949280"/>
            <a:ext cx="2178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hlinkClick r:id="rId2"/>
              </a:rPr>
              <a:t>http://bit.ly/1EuJUBS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734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167</Words>
  <Application>Microsoft Office PowerPoint</Application>
  <PresentationFormat>On-screen Show (4:3)</PresentationFormat>
  <Paragraphs>36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Elle perd 55 livres en jouant du ukulélé.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11</cp:revision>
  <dcterms:created xsi:type="dcterms:W3CDTF">2014-11-10T14:08:59Z</dcterms:created>
  <dcterms:modified xsi:type="dcterms:W3CDTF">2014-11-10T16:59:15Z</dcterms:modified>
</cp:coreProperties>
</file>